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58" r:id="rId14"/>
  </p:sldIdLst>
  <p:sldSz cx="14630400" cy="8229600"/>
  <p:notesSz cx="8229600" cy="14630400"/>
  <p:embeddedFontLst>
    <p:embeddedFont>
      <p:font typeface="Open Sans" panose="020B0606030504020204" pitchFamily="34" charset="0"/>
      <p:regular r:id="rId1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18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26588"/>
            <a:ext cx="5715119"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Correr com Propósito</a:t>
            </a:r>
            <a:endParaRPr lang="en-US" sz="4450" dirty="0"/>
          </a:p>
        </p:txBody>
      </p:sp>
      <p:sp>
        <p:nvSpPr>
          <p:cNvPr id="4" name="Text 1"/>
          <p:cNvSpPr/>
          <p:nvPr/>
        </p:nvSpPr>
        <p:spPr>
          <a:xfrm>
            <a:off x="6280190" y="327552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620351" y="4148733"/>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João Victor Dorl Rossi</a:t>
            </a:r>
            <a:endParaRPr lang="en-US" sz="1750" dirty="0"/>
          </a:p>
        </p:txBody>
      </p:sp>
      <p:sp>
        <p:nvSpPr>
          <p:cNvPr id="6" name="Text 3"/>
          <p:cNvSpPr/>
          <p:nvPr/>
        </p:nvSpPr>
        <p:spPr>
          <a:xfrm>
            <a:off x="6620351" y="4766786"/>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RA: 01251070</a:t>
            </a:r>
            <a:endParaRPr lang="en-US" sz="1750" dirty="0"/>
          </a:p>
        </p:txBody>
      </p:sp>
      <p:sp>
        <p:nvSpPr>
          <p:cNvPr id="7" name="Text 4"/>
          <p:cNvSpPr/>
          <p:nvPr/>
        </p:nvSpPr>
        <p:spPr>
          <a:xfrm>
            <a:off x="6620351" y="5384840"/>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Turma: 1ADS-B</a:t>
            </a:r>
            <a:endParaRPr lang="en-US" sz="1750" dirty="0"/>
          </a:p>
        </p:txBody>
      </p:sp>
      <p:sp>
        <p:nvSpPr>
          <p:cNvPr id="8" name="Shape 5"/>
          <p:cNvSpPr/>
          <p:nvPr/>
        </p:nvSpPr>
        <p:spPr>
          <a:xfrm>
            <a:off x="6280190" y="3893582"/>
            <a:ext cx="30480" cy="2109311"/>
          </a:xfrm>
          <a:prstGeom prst="rect">
            <a:avLst/>
          </a:prstGeom>
          <a:solidFill>
            <a:srgbClr val="101014"/>
          </a:solidFill>
          <a:ln/>
        </p:spPr>
        <p:txBody>
          <a:bodyPr/>
          <a:lstStyle/>
          <a:p>
            <a:endParaRPr lang="pt-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9258" y="572929"/>
            <a:ext cx="6294596" cy="651034"/>
          </a:xfrm>
          <a:prstGeom prst="rect">
            <a:avLst/>
          </a:prstGeom>
          <a:noFill/>
          <a:ln/>
        </p:spPr>
        <p:txBody>
          <a:bodyPr wrap="none" lIns="0" tIns="0" rIns="0" bIns="0" rtlCol="0" anchor="t"/>
          <a:lstStyle/>
          <a:p>
            <a:pPr marL="0" indent="0" algn="l">
              <a:lnSpc>
                <a:spcPts val="5100"/>
              </a:lnSpc>
              <a:buNone/>
            </a:pPr>
            <a:r>
              <a:rPr lang="en-US" sz="4100" b="1" dirty="0">
                <a:solidFill>
                  <a:srgbClr val="101014"/>
                </a:solidFill>
                <a:latin typeface="Playfair Display Bold" pitchFamily="34" charset="0"/>
                <a:ea typeface="Playfair Display Bold" pitchFamily="34" charset="-122"/>
                <a:cs typeface="Playfair Display Bold" pitchFamily="34" charset="-120"/>
              </a:rPr>
              <a:t>Superação dos Obstáculos</a:t>
            </a:r>
            <a:endParaRPr lang="en-US" sz="4100" dirty="0"/>
          </a:p>
        </p:txBody>
      </p:sp>
      <p:sp>
        <p:nvSpPr>
          <p:cNvPr id="3" name="Text 1"/>
          <p:cNvSpPr/>
          <p:nvPr/>
        </p:nvSpPr>
        <p:spPr>
          <a:xfrm>
            <a:off x="729258" y="1640681"/>
            <a:ext cx="13171884" cy="666750"/>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Enfrentei dificuldades no treinamento da maratona. Tive desafios técnicos na criação do site. Houve momentos em que pensei em desistir. Desenvolvi estratégias para superar limitações. Transformei obstáculos em oportunidades de crescimento.</a:t>
            </a:r>
            <a:endParaRPr lang="en-US" sz="1600" dirty="0"/>
          </a:p>
        </p:txBody>
      </p:sp>
      <p:sp>
        <p:nvSpPr>
          <p:cNvPr id="4" name="Shape 2"/>
          <p:cNvSpPr/>
          <p:nvPr/>
        </p:nvSpPr>
        <p:spPr>
          <a:xfrm>
            <a:off x="729258" y="2541746"/>
            <a:ext cx="1646396" cy="1200745"/>
          </a:xfrm>
          <a:prstGeom prst="roundRect">
            <a:avLst>
              <a:gd name="adj" fmla="val 2603"/>
            </a:avLst>
          </a:prstGeom>
          <a:solidFill>
            <a:srgbClr val="E0E0EC"/>
          </a:solidFill>
          <a:ln/>
        </p:spPr>
        <p:txBody>
          <a:bodyPr/>
          <a:lstStyle/>
          <a:p>
            <a:endParaRPr lang="pt-BR"/>
          </a:p>
        </p:txBody>
      </p:sp>
      <p:pic>
        <p:nvPicPr>
          <p:cNvPr id="5" name="Image 0" descr="preencoded.png"/>
          <p:cNvPicPr>
            <a:picLocks noChangeAspect="1"/>
          </p:cNvPicPr>
          <p:nvPr/>
        </p:nvPicPr>
        <p:blipFill>
          <a:blip r:embed="rId3"/>
          <a:stretch>
            <a:fillRect/>
          </a:stretch>
        </p:blipFill>
        <p:spPr>
          <a:xfrm>
            <a:off x="1405890" y="2958941"/>
            <a:ext cx="293013" cy="366236"/>
          </a:xfrm>
          <a:prstGeom prst="rect">
            <a:avLst/>
          </a:prstGeom>
        </p:spPr>
      </p:pic>
      <p:sp>
        <p:nvSpPr>
          <p:cNvPr id="6" name="Text 3"/>
          <p:cNvSpPr/>
          <p:nvPr/>
        </p:nvSpPr>
        <p:spPr>
          <a:xfrm>
            <a:off x="2584013" y="2750106"/>
            <a:ext cx="2604611" cy="325636"/>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Barreiras Técnicas</a:t>
            </a:r>
            <a:endParaRPr lang="en-US" sz="2050" dirty="0"/>
          </a:p>
        </p:txBody>
      </p:sp>
      <p:sp>
        <p:nvSpPr>
          <p:cNvPr id="7" name="Text 4"/>
          <p:cNvSpPr/>
          <p:nvPr/>
        </p:nvSpPr>
        <p:spPr>
          <a:xfrm>
            <a:off x="2584013" y="3200757"/>
            <a:ext cx="6797040" cy="333375"/>
          </a:xfrm>
          <a:prstGeom prst="rect">
            <a:avLst/>
          </a:prstGeom>
          <a:noFill/>
          <a:ln/>
        </p:spPr>
        <p:txBody>
          <a:bodyPr wrap="non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Implementação das funcionalidades com pouco conhecimento prévio.</a:t>
            </a:r>
            <a:endParaRPr lang="en-US" sz="1600" dirty="0"/>
          </a:p>
        </p:txBody>
      </p:sp>
      <p:sp>
        <p:nvSpPr>
          <p:cNvPr id="8" name="Shape 5"/>
          <p:cNvSpPr/>
          <p:nvPr/>
        </p:nvSpPr>
        <p:spPr>
          <a:xfrm>
            <a:off x="2479834" y="3732967"/>
            <a:ext cx="11317129" cy="11430"/>
          </a:xfrm>
          <a:prstGeom prst="roundRect">
            <a:avLst>
              <a:gd name="adj" fmla="val 273458"/>
            </a:avLst>
          </a:prstGeom>
          <a:solidFill>
            <a:srgbClr val="C6C6D2"/>
          </a:solidFill>
          <a:ln/>
        </p:spPr>
        <p:txBody>
          <a:bodyPr/>
          <a:lstStyle/>
          <a:p>
            <a:endParaRPr lang="pt-BR"/>
          </a:p>
        </p:txBody>
      </p:sp>
      <p:sp>
        <p:nvSpPr>
          <p:cNvPr id="9" name="Shape 6"/>
          <p:cNvSpPr/>
          <p:nvPr/>
        </p:nvSpPr>
        <p:spPr>
          <a:xfrm>
            <a:off x="729258" y="3846671"/>
            <a:ext cx="3292912" cy="1200745"/>
          </a:xfrm>
          <a:prstGeom prst="roundRect">
            <a:avLst>
              <a:gd name="adj" fmla="val 2603"/>
            </a:avLst>
          </a:prstGeom>
          <a:solidFill>
            <a:srgbClr val="E0E0EC"/>
          </a:solidFill>
          <a:ln/>
        </p:spPr>
        <p:txBody>
          <a:bodyPr/>
          <a:lstStyle/>
          <a:p>
            <a:endParaRPr lang="pt-BR"/>
          </a:p>
        </p:txBody>
      </p:sp>
      <p:pic>
        <p:nvPicPr>
          <p:cNvPr id="10" name="Image 1" descr="preencoded.png"/>
          <p:cNvPicPr>
            <a:picLocks noChangeAspect="1"/>
          </p:cNvPicPr>
          <p:nvPr/>
        </p:nvPicPr>
        <p:blipFill>
          <a:blip r:embed="rId4"/>
          <a:stretch>
            <a:fillRect/>
          </a:stretch>
        </p:blipFill>
        <p:spPr>
          <a:xfrm>
            <a:off x="2229207" y="4263866"/>
            <a:ext cx="293013" cy="366236"/>
          </a:xfrm>
          <a:prstGeom prst="rect">
            <a:avLst/>
          </a:prstGeom>
        </p:spPr>
      </p:pic>
      <p:sp>
        <p:nvSpPr>
          <p:cNvPr id="11" name="Text 7"/>
          <p:cNvSpPr/>
          <p:nvPr/>
        </p:nvSpPr>
        <p:spPr>
          <a:xfrm>
            <a:off x="4230529" y="4055031"/>
            <a:ext cx="2640092" cy="325636"/>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Desenvolvimento Web</a:t>
            </a:r>
            <a:endParaRPr lang="en-US" sz="2050" dirty="0"/>
          </a:p>
        </p:txBody>
      </p:sp>
      <p:sp>
        <p:nvSpPr>
          <p:cNvPr id="12" name="Text 8"/>
          <p:cNvSpPr/>
          <p:nvPr/>
        </p:nvSpPr>
        <p:spPr>
          <a:xfrm>
            <a:off x="4230529" y="4505682"/>
            <a:ext cx="5981819" cy="333375"/>
          </a:xfrm>
          <a:prstGeom prst="rect">
            <a:avLst/>
          </a:prstGeom>
          <a:noFill/>
          <a:ln/>
        </p:spPr>
        <p:txBody>
          <a:bodyPr wrap="non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Superei barreiras tecnológicas com pesquisa, tentativa e erro.</a:t>
            </a:r>
            <a:endParaRPr lang="en-US" sz="1600" dirty="0"/>
          </a:p>
        </p:txBody>
      </p:sp>
      <p:sp>
        <p:nvSpPr>
          <p:cNvPr id="13" name="Shape 9"/>
          <p:cNvSpPr/>
          <p:nvPr/>
        </p:nvSpPr>
        <p:spPr>
          <a:xfrm>
            <a:off x="4126349" y="5037892"/>
            <a:ext cx="9670613" cy="11430"/>
          </a:xfrm>
          <a:prstGeom prst="roundRect">
            <a:avLst>
              <a:gd name="adj" fmla="val 273458"/>
            </a:avLst>
          </a:prstGeom>
          <a:solidFill>
            <a:srgbClr val="C6C6D2"/>
          </a:solidFill>
          <a:ln/>
        </p:spPr>
        <p:txBody>
          <a:bodyPr/>
          <a:lstStyle/>
          <a:p>
            <a:endParaRPr lang="pt-BR"/>
          </a:p>
        </p:txBody>
      </p:sp>
      <p:sp>
        <p:nvSpPr>
          <p:cNvPr id="14" name="Shape 10"/>
          <p:cNvSpPr/>
          <p:nvPr/>
        </p:nvSpPr>
        <p:spPr>
          <a:xfrm>
            <a:off x="729258" y="5151596"/>
            <a:ext cx="4939427" cy="1200745"/>
          </a:xfrm>
          <a:prstGeom prst="roundRect">
            <a:avLst>
              <a:gd name="adj" fmla="val 2603"/>
            </a:avLst>
          </a:prstGeom>
          <a:solidFill>
            <a:srgbClr val="E0E0EC"/>
          </a:solidFill>
          <a:ln/>
        </p:spPr>
        <p:txBody>
          <a:bodyPr/>
          <a:lstStyle/>
          <a:p>
            <a:endParaRPr lang="pt-BR"/>
          </a:p>
        </p:txBody>
      </p:sp>
      <p:pic>
        <p:nvPicPr>
          <p:cNvPr id="15" name="Image 2" descr="preencoded.png"/>
          <p:cNvPicPr>
            <a:picLocks noChangeAspect="1"/>
          </p:cNvPicPr>
          <p:nvPr/>
        </p:nvPicPr>
        <p:blipFill>
          <a:blip r:embed="rId5"/>
          <a:stretch>
            <a:fillRect/>
          </a:stretch>
        </p:blipFill>
        <p:spPr>
          <a:xfrm>
            <a:off x="3052405" y="5568791"/>
            <a:ext cx="293013" cy="366236"/>
          </a:xfrm>
          <a:prstGeom prst="rect">
            <a:avLst/>
          </a:prstGeom>
        </p:spPr>
      </p:pic>
      <p:sp>
        <p:nvSpPr>
          <p:cNvPr id="16" name="Text 11"/>
          <p:cNvSpPr/>
          <p:nvPr/>
        </p:nvSpPr>
        <p:spPr>
          <a:xfrm>
            <a:off x="5877044" y="5359956"/>
            <a:ext cx="2604611" cy="325636"/>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Resiliência Mental</a:t>
            </a:r>
            <a:endParaRPr lang="en-US" sz="2050" dirty="0"/>
          </a:p>
        </p:txBody>
      </p:sp>
      <p:sp>
        <p:nvSpPr>
          <p:cNvPr id="17" name="Text 12"/>
          <p:cNvSpPr/>
          <p:nvPr/>
        </p:nvSpPr>
        <p:spPr>
          <a:xfrm>
            <a:off x="5877044" y="5810607"/>
            <a:ext cx="3708797" cy="333375"/>
          </a:xfrm>
          <a:prstGeom prst="rect">
            <a:avLst/>
          </a:prstGeom>
          <a:noFill/>
          <a:ln/>
        </p:spPr>
        <p:txBody>
          <a:bodyPr wrap="non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Momentos de dificuldade e desânimo.</a:t>
            </a:r>
            <a:endParaRPr lang="en-US" sz="1600" dirty="0"/>
          </a:p>
        </p:txBody>
      </p:sp>
      <p:sp>
        <p:nvSpPr>
          <p:cNvPr id="18" name="Shape 13"/>
          <p:cNvSpPr/>
          <p:nvPr/>
        </p:nvSpPr>
        <p:spPr>
          <a:xfrm>
            <a:off x="5772864" y="6342817"/>
            <a:ext cx="8024098" cy="11430"/>
          </a:xfrm>
          <a:prstGeom prst="roundRect">
            <a:avLst>
              <a:gd name="adj" fmla="val 273458"/>
            </a:avLst>
          </a:prstGeom>
          <a:solidFill>
            <a:srgbClr val="C6C6D2"/>
          </a:solidFill>
          <a:ln/>
        </p:spPr>
        <p:txBody>
          <a:bodyPr/>
          <a:lstStyle/>
          <a:p>
            <a:endParaRPr lang="pt-BR"/>
          </a:p>
        </p:txBody>
      </p:sp>
      <p:sp>
        <p:nvSpPr>
          <p:cNvPr id="19" name="Shape 14"/>
          <p:cNvSpPr/>
          <p:nvPr/>
        </p:nvSpPr>
        <p:spPr>
          <a:xfrm>
            <a:off x="729258" y="6456521"/>
            <a:ext cx="6585942" cy="1200745"/>
          </a:xfrm>
          <a:prstGeom prst="roundRect">
            <a:avLst>
              <a:gd name="adj" fmla="val 2603"/>
            </a:avLst>
          </a:prstGeom>
          <a:solidFill>
            <a:srgbClr val="E0E0EC"/>
          </a:solidFill>
          <a:ln/>
        </p:spPr>
        <p:txBody>
          <a:bodyPr/>
          <a:lstStyle/>
          <a:p>
            <a:endParaRPr lang="pt-BR"/>
          </a:p>
        </p:txBody>
      </p:sp>
      <p:pic>
        <p:nvPicPr>
          <p:cNvPr id="20" name="Image 3" descr="preencoded.png"/>
          <p:cNvPicPr>
            <a:picLocks noChangeAspect="1"/>
          </p:cNvPicPr>
          <p:nvPr/>
        </p:nvPicPr>
        <p:blipFill>
          <a:blip r:embed="rId6"/>
          <a:stretch>
            <a:fillRect/>
          </a:stretch>
        </p:blipFill>
        <p:spPr>
          <a:xfrm>
            <a:off x="3875723" y="6873716"/>
            <a:ext cx="293013" cy="366236"/>
          </a:xfrm>
          <a:prstGeom prst="rect">
            <a:avLst/>
          </a:prstGeom>
        </p:spPr>
      </p:pic>
      <p:sp>
        <p:nvSpPr>
          <p:cNvPr id="21" name="Text 15"/>
          <p:cNvSpPr/>
          <p:nvPr/>
        </p:nvSpPr>
        <p:spPr>
          <a:xfrm>
            <a:off x="7523559" y="6664881"/>
            <a:ext cx="2604611" cy="325636"/>
          </a:xfrm>
          <a:prstGeom prst="rect">
            <a:avLst/>
          </a:prstGeom>
          <a:noFill/>
          <a:ln/>
        </p:spPr>
        <p:txBody>
          <a:bodyPr wrap="none" lIns="0" tIns="0" rIns="0" bIns="0" rtlCol="0" anchor="t"/>
          <a:lstStyle/>
          <a:p>
            <a:pPr marL="0" indent="0" algn="l">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Transformação</a:t>
            </a:r>
            <a:endParaRPr lang="en-US" sz="2050" dirty="0"/>
          </a:p>
        </p:txBody>
      </p:sp>
      <p:sp>
        <p:nvSpPr>
          <p:cNvPr id="22" name="Text 16"/>
          <p:cNvSpPr/>
          <p:nvPr/>
        </p:nvSpPr>
        <p:spPr>
          <a:xfrm>
            <a:off x="7523559" y="7115532"/>
            <a:ext cx="3066217" cy="333375"/>
          </a:xfrm>
          <a:prstGeom prst="rect">
            <a:avLst/>
          </a:prstGeom>
          <a:noFill/>
          <a:ln/>
        </p:spPr>
        <p:txBody>
          <a:bodyPr wrap="non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Oportunidades de crescimento.</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64074"/>
            <a:ext cx="10795873"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Gratidão: Cada Passo Me Trouxe Até Aqui</a:t>
            </a:r>
            <a:endParaRPr lang="en-US" sz="4450" dirty="0"/>
          </a:p>
        </p:txBody>
      </p:sp>
      <p:pic>
        <p:nvPicPr>
          <p:cNvPr id="3" name="Image 0" descr="preencoded.png"/>
          <p:cNvPicPr>
            <a:picLocks noChangeAspect="1"/>
          </p:cNvPicPr>
          <p:nvPr/>
        </p:nvPicPr>
        <p:blipFill>
          <a:blip r:embed="rId3"/>
          <a:stretch>
            <a:fillRect/>
          </a:stretch>
        </p:blipFill>
        <p:spPr>
          <a:xfrm>
            <a:off x="793790" y="2326481"/>
            <a:ext cx="4158615" cy="2570202"/>
          </a:xfrm>
          <a:prstGeom prst="rect">
            <a:avLst/>
          </a:prstGeom>
        </p:spPr>
      </p:pic>
      <p:sp>
        <p:nvSpPr>
          <p:cNvPr id="4" name="Text 1"/>
          <p:cNvSpPr/>
          <p:nvPr/>
        </p:nvSpPr>
        <p:spPr>
          <a:xfrm>
            <a:off x="793790" y="5123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Apoio na Corrida</a:t>
            </a:r>
            <a:endParaRPr lang="en-US" sz="2200" dirty="0"/>
          </a:p>
        </p:txBody>
      </p:sp>
      <p:sp>
        <p:nvSpPr>
          <p:cNvPr id="5" name="Text 2"/>
          <p:cNvSpPr/>
          <p:nvPr/>
        </p:nvSpPr>
        <p:spPr>
          <a:xfrm>
            <a:off x="793790"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Agradeço aos parceiros de treino e à equipe pelo suporte incondicional. Juntos, superamos cada quilômetro com força.</a:t>
            </a:r>
            <a:endParaRPr lang="en-US" sz="1750" dirty="0"/>
          </a:p>
        </p:txBody>
      </p:sp>
      <p:pic>
        <p:nvPicPr>
          <p:cNvPr id="6" name="Image 1" descr="preencoded.png"/>
          <p:cNvPicPr>
            <a:picLocks noChangeAspect="1"/>
          </p:cNvPicPr>
          <p:nvPr/>
        </p:nvPicPr>
        <p:blipFill>
          <a:blip r:embed="rId4"/>
          <a:stretch>
            <a:fillRect/>
          </a:stretch>
        </p:blipFill>
        <p:spPr>
          <a:xfrm>
            <a:off x="5235893" y="2326481"/>
            <a:ext cx="4158615" cy="2570202"/>
          </a:xfrm>
          <a:prstGeom prst="rect">
            <a:avLst/>
          </a:prstGeom>
        </p:spPr>
      </p:pic>
      <p:sp>
        <p:nvSpPr>
          <p:cNvPr id="7" name="Text 3"/>
          <p:cNvSpPr/>
          <p:nvPr/>
        </p:nvSpPr>
        <p:spPr>
          <a:xfrm>
            <a:off x="5235893" y="5123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Colaboração no Site</a:t>
            </a:r>
            <a:endParaRPr lang="en-US" sz="2200" dirty="0"/>
          </a:p>
        </p:txBody>
      </p:sp>
      <p:sp>
        <p:nvSpPr>
          <p:cNvPr id="8" name="Text 4"/>
          <p:cNvSpPr/>
          <p:nvPr/>
        </p:nvSpPr>
        <p:spPr>
          <a:xfrm>
            <a:off x="5235893" y="5613916"/>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Minha gratidão aos mentores e amigos que compartilharam conhecimento técnico. Suas dicas foram essenciais para o desenvolvimento.</a:t>
            </a:r>
            <a:endParaRPr lang="en-US" sz="1750" dirty="0"/>
          </a:p>
        </p:txBody>
      </p:sp>
      <p:pic>
        <p:nvPicPr>
          <p:cNvPr id="9" name="Image 2" descr="preencoded.png"/>
          <p:cNvPicPr>
            <a:picLocks noChangeAspect="1"/>
          </p:cNvPicPr>
          <p:nvPr/>
        </p:nvPicPr>
        <p:blipFill>
          <a:blip r:embed="rId5"/>
          <a:stretch>
            <a:fillRect/>
          </a:stretch>
        </p:blipFill>
        <p:spPr>
          <a:xfrm>
            <a:off x="9677995" y="2326481"/>
            <a:ext cx="4158615" cy="2570202"/>
          </a:xfrm>
          <a:prstGeom prst="rect">
            <a:avLst/>
          </a:prstGeom>
        </p:spPr>
      </p:pic>
      <p:sp>
        <p:nvSpPr>
          <p:cNvPr id="10" name="Text 5"/>
          <p:cNvSpPr/>
          <p:nvPr/>
        </p:nvSpPr>
        <p:spPr>
          <a:xfrm>
            <a:off x="9677995" y="5123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Força Familiar</a:t>
            </a:r>
            <a:endParaRPr lang="en-US" sz="2200" dirty="0"/>
          </a:p>
        </p:txBody>
      </p:sp>
      <p:sp>
        <p:nvSpPr>
          <p:cNvPr id="11" name="Text 6"/>
          <p:cNvSpPr/>
          <p:nvPr/>
        </p:nvSpPr>
        <p:spPr>
          <a:xfrm>
            <a:off x="9677995" y="5613916"/>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À família e amigos, obrigado pela paciência e encorajamento. Vocês são o alicerce de toda essa jornada.</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65020"/>
            <a:ext cx="6085999"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Obrigado pela Atenção!</a:t>
            </a:r>
            <a:endParaRPr lang="en-US" sz="4450" dirty="0"/>
          </a:p>
        </p:txBody>
      </p:sp>
      <p:sp>
        <p:nvSpPr>
          <p:cNvPr id="4" name="Text 1"/>
          <p:cNvSpPr/>
          <p:nvPr/>
        </p:nvSpPr>
        <p:spPr>
          <a:xfrm>
            <a:off x="6280190" y="311396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Agradeço imensamente o tempo e a atenção dedicados à apresentação da minha jornada e projetos. Foi um prazer compartilhar essas experiências com vocês.</a:t>
            </a:r>
            <a:endParaRPr lang="en-US" sz="1750" dirty="0"/>
          </a:p>
        </p:txBody>
      </p:sp>
      <p:sp>
        <p:nvSpPr>
          <p:cNvPr id="5" name="Text 2"/>
          <p:cNvSpPr/>
          <p:nvPr/>
        </p:nvSpPr>
        <p:spPr>
          <a:xfrm>
            <a:off x="6280190" y="445781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Espero que o conteúdo tenha sido inspirador e informativo. Se tiverem quaisquer perguntas ou desejarem aprofundar em algum tópico, por favor, fiquem à vontade para perguntar.</a:t>
            </a:r>
            <a:endParaRPr lang="en-US" sz="1750" dirty="0"/>
          </a:p>
        </p:txBody>
      </p:sp>
      <p:sp>
        <p:nvSpPr>
          <p:cNvPr id="6" name="Text 3"/>
          <p:cNvSpPr/>
          <p:nvPr/>
        </p:nvSpPr>
        <p:spPr>
          <a:xfrm>
            <a:off x="6280190" y="580167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Obrigado!</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7796" y="544116"/>
            <a:ext cx="5953720" cy="617339"/>
          </a:xfrm>
          <a:prstGeom prst="rect">
            <a:avLst/>
          </a:prstGeom>
          <a:noFill/>
          <a:ln/>
        </p:spPr>
        <p:txBody>
          <a:bodyPr wrap="none" lIns="0" tIns="0" rIns="0" bIns="0" rtlCol="0" anchor="t"/>
          <a:lstStyle/>
          <a:p>
            <a:pPr marL="0" indent="0" algn="l">
              <a:lnSpc>
                <a:spcPts val="4850"/>
              </a:lnSpc>
              <a:buNone/>
            </a:pPr>
            <a:r>
              <a:rPr lang="en-US" sz="3850" b="1" dirty="0">
                <a:solidFill>
                  <a:srgbClr val="101014"/>
                </a:solidFill>
                <a:latin typeface="Playfair Display Bold" pitchFamily="34" charset="0"/>
                <a:ea typeface="Playfair Display Bold" pitchFamily="34" charset="-122"/>
                <a:cs typeface="Playfair Display Bold" pitchFamily="34" charset="-120"/>
              </a:rPr>
              <a:t>Minha Jornada na Corrida</a:t>
            </a:r>
            <a:endParaRPr lang="en-US" sz="3850" dirty="0"/>
          </a:p>
        </p:txBody>
      </p:sp>
      <p:sp>
        <p:nvSpPr>
          <p:cNvPr id="4" name="Text 1"/>
          <p:cNvSpPr/>
          <p:nvPr/>
        </p:nvSpPr>
        <p:spPr>
          <a:xfrm>
            <a:off x="6177796" y="1457801"/>
            <a:ext cx="7761208" cy="1263968"/>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Comecei a correr há cinco anos, buscando um novo hobby. As primeiras provas foram desafiadoras, mas cada quilômetro me fortalecia. Programei-me para distâncias maiores, culminando na maratona. A maratona representa a superação pessoal e a liberdade em minha vida.</a:t>
            </a:r>
            <a:endParaRPr lang="en-US" sz="1550" dirty="0"/>
          </a:p>
        </p:txBody>
      </p:sp>
      <p:pic>
        <p:nvPicPr>
          <p:cNvPr id="5" name="Image 1" descr="preencoded.png"/>
          <p:cNvPicPr>
            <a:picLocks noChangeAspect="1"/>
          </p:cNvPicPr>
          <p:nvPr/>
        </p:nvPicPr>
        <p:blipFill>
          <a:blip r:embed="rId4"/>
          <a:stretch>
            <a:fillRect/>
          </a:stretch>
        </p:blipFill>
        <p:spPr>
          <a:xfrm>
            <a:off x="6177796" y="2943939"/>
            <a:ext cx="987742" cy="1185386"/>
          </a:xfrm>
          <a:prstGeom prst="rect">
            <a:avLst/>
          </a:prstGeom>
        </p:spPr>
      </p:pic>
      <p:sp>
        <p:nvSpPr>
          <p:cNvPr id="6" name="Text 2"/>
          <p:cNvSpPr/>
          <p:nvPr/>
        </p:nvSpPr>
        <p:spPr>
          <a:xfrm>
            <a:off x="7363063" y="3141464"/>
            <a:ext cx="2469475" cy="308610"/>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Primeiros Passos</a:t>
            </a:r>
            <a:endParaRPr lang="en-US" sz="1900" dirty="0"/>
          </a:p>
        </p:txBody>
      </p:sp>
      <p:sp>
        <p:nvSpPr>
          <p:cNvPr id="7" name="Text 3"/>
          <p:cNvSpPr/>
          <p:nvPr/>
        </p:nvSpPr>
        <p:spPr>
          <a:xfrm>
            <a:off x="7363063" y="3568541"/>
            <a:ext cx="6575941" cy="315992"/>
          </a:xfrm>
          <a:prstGeom prst="rect">
            <a:avLst/>
          </a:prstGeom>
          <a:noFill/>
          <a:ln/>
        </p:spPr>
        <p:txBody>
          <a:bodyPr wrap="non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Comecei a correr como um hobby.</a:t>
            </a:r>
            <a:endParaRPr lang="en-US" sz="1550" dirty="0"/>
          </a:p>
        </p:txBody>
      </p:sp>
      <p:pic>
        <p:nvPicPr>
          <p:cNvPr id="8" name="Image 2" descr="preencoded.png"/>
          <p:cNvPicPr>
            <a:picLocks noChangeAspect="1"/>
          </p:cNvPicPr>
          <p:nvPr/>
        </p:nvPicPr>
        <p:blipFill>
          <a:blip r:embed="rId5"/>
          <a:stretch>
            <a:fillRect/>
          </a:stretch>
        </p:blipFill>
        <p:spPr>
          <a:xfrm>
            <a:off x="6177796" y="4129326"/>
            <a:ext cx="987742" cy="1185386"/>
          </a:xfrm>
          <a:prstGeom prst="rect">
            <a:avLst/>
          </a:prstGeom>
        </p:spPr>
      </p:pic>
      <p:sp>
        <p:nvSpPr>
          <p:cNvPr id="9" name="Text 4"/>
          <p:cNvSpPr/>
          <p:nvPr/>
        </p:nvSpPr>
        <p:spPr>
          <a:xfrm>
            <a:off x="7363063" y="4326850"/>
            <a:ext cx="2469475" cy="308610"/>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Primeiras Provas</a:t>
            </a:r>
            <a:endParaRPr lang="en-US" sz="1900" dirty="0"/>
          </a:p>
        </p:txBody>
      </p:sp>
      <p:sp>
        <p:nvSpPr>
          <p:cNvPr id="10" name="Text 5"/>
          <p:cNvSpPr/>
          <p:nvPr/>
        </p:nvSpPr>
        <p:spPr>
          <a:xfrm>
            <a:off x="7363063" y="4753928"/>
            <a:ext cx="6575941" cy="315992"/>
          </a:xfrm>
          <a:prstGeom prst="rect">
            <a:avLst/>
          </a:prstGeom>
          <a:noFill/>
          <a:ln/>
        </p:spPr>
        <p:txBody>
          <a:bodyPr wrap="non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Desafios iniciais e superação.</a:t>
            </a:r>
            <a:endParaRPr lang="en-US" sz="1550" dirty="0"/>
          </a:p>
        </p:txBody>
      </p:sp>
      <p:pic>
        <p:nvPicPr>
          <p:cNvPr id="11" name="Image 3" descr="preencoded.png"/>
          <p:cNvPicPr>
            <a:picLocks noChangeAspect="1"/>
          </p:cNvPicPr>
          <p:nvPr/>
        </p:nvPicPr>
        <p:blipFill>
          <a:blip r:embed="rId6"/>
          <a:stretch>
            <a:fillRect/>
          </a:stretch>
        </p:blipFill>
        <p:spPr>
          <a:xfrm>
            <a:off x="6177796" y="5314712"/>
            <a:ext cx="987742" cy="1185386"/>
          </a:xfrm>
          <a:prstGeom prst="rect">
            <a:avLst/>
          </a:prstGeom>
        </p:spPr>
      </p:pic>
      <p:sp>
        <p:nvSpPr>
          <p:cNvPr id="12" name="Text 6"/>
          <p:cNvSpPr/>
          <p:nvPr/>
        </p:nvSpPr>
        <p:spPr>
          <a:xfrm>
            <a:off x="7363063" y="5512237"/>
            <a:ext cx="2742128" cy="308610"/>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Progressão de Distância</a:t>
            </a:r>
            <a:endParaRPr lang="en-US" sz="1900" dirty="0"/>
          </a:p>
        </p:txBody>
      </p:sp>
      <p:sp>
        <p:nvSpPr>
          <p:cNvPr id="13" name="Text 7"/>
          <p:cNvSpPr/>
          <p:nvPr/>
        </p:nvSpPr>
        <p:spPr>
          <a:xfrm>
            <a:off x="7363063" y="5939314"/>
            <a:ext cx="6575941" cy="315992"/>
          </a:xfrm>
          <a:prstGeom prst="rect">
            <a:avLst/>
          </a:prstGeom>
          <a:noFill/>
          <a:ln/>
        </p:spPr>
        <p:txBody>
          <a:bodyPr wrap="non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Aumento gradual de quilometragem.</a:t>
            </a:r>
            <a:endParaRPr lang="en-US" sz="1550" dirty="0"/>
          </a:p>
        </p:txBody>
      </p:sp>
      <p:pic>
        <p:nvPicPr>
          <p:cNvPr id="14" name="Image 4" descr="preencoded.png"/>
          <p:cNvPicPr>
            <a:picLocks noChangeAspect="1"/>
          </p:cNvPicPr>
          <p:nvPr/>
        </p:nvPicPr>
        <p:blipFill>
          <a:blip r:embed="rId7"/>
          <a:stretch>
            <a:fillRect/>
          </a:stretch>
        </p:blipFill>
        <p:spPr>
          <a:xfrm>
            <a:off x="6177796" y="6500098"/>
            <a:ext cx="987742" cy="1185386"/>
          </a:xfrm>
          <a:prstGeom prst="rect">
            <a:avLst/>
          </a:prstGeom>
        </p:spPr>
      </p:pic>
      <p:sp>
        <p:nvSpPr>
          <p:cNvPr id="15" name="Text 8"/>
          <p:cNvSpPr/>
          <p:nvPr/>
        </p:nvSpPr>
        <p:spPr>
          <a:xfrm>
            <a:off x="7363063" y="6697623"/>
            <a:ext cx="2469475" cy="308610"/>
          </a:xfrm>
          <a:prstGeom prst="rect">
            <a:avLst/>
          </a:prstGeom>
          <a:noFill/>
          <a:ln/>
        </p:spPr>
        <p:txBody>
          <a:bodyPr wrap="none" lIns="0" tIns="0" rIns="0" bIns="0" rtlCol="0" anchor="t"/>
          <a:lstStyle/>
          <a:p>
            <a:pPr marL="0" indent="0" algn="l">
              <a:lnSpc>
                <a:spcPts val="2400"/>
              </a:lnSpc>
              <a:buNone/>
            </a:pPr>
            <a:r>
              <a:rPr lang="en-US" sz="1900" b="1" dirty="0">
                <a:solidFill>
                  <a:srgbClr val="39393C"/>
                </a:solidFill>
                <a:latin typeface="Playfair Display Bold" pitchFamily="34" charset="0"/>
                <a:ea typeface="Playfair Display Bold" pitchFamily="34" charset="-122"/>
                <a:cs typeface="Playfair Display Bold" pitchFamily="34" charset="-120"/>
              </a:rPr>
              <a:t>A Maratona</a:t>
            </a:r>
            <a:endParaRPr lang="en-US" sz="1900" dirty="0"/>
          </a:p>
        </p:txBody>
      </p:sp>
      <p:sp>
        <p:nvSpPr>
          <p:cNvPr id="16" name="Text 9"/>
          <p:cNvSpPr/>
          <p:nvPr/>
        </p:nvSpPr>
        <p:spPr>
          <a:xfrm>
            <a:off x="7363063" y="7124700"/>
            <a:ext cx="6575941" cy="315992"/>
          </a:xfrm>
          <a:prstGeom prst="rect">
            <a:avLst/>
          </a:prstGeom>
          <a:noFill/>
          <a:ln/>
        </p:spPr>
        <p:txBody>
          <a:bodyPr wrap="non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O auge da minha jornada de corrida.</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182678" y="547092"/>
            <a:ext cx="4973955" cy="621744"/>
          </a:xfrm>
          <a:prstGeom prst="rect">
            <a:avLst/>
          </a:prstGeom>
          <a:noFill/>
          <a:ln/>
        </p:spPr>
        <p:txBody>
          <a:bodyPr wrap="non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O começo de tudo</a:t>
            </a:r>
            <a:endParaRPr lang="en-US" sz="3900" dirty="0"/>
          </a:p>
        </p:txBody>
      </p:sp>
      <p:sp>
        <p:nvSpPr>
          <p:cNvPr id="4" name="Text 1"/>
          <p:cNvSpPr/>
          <p:nvPr/>
        </p:nvSpPr>
        <p:spPr>
          <a:xfrm>
            <a:off x="6182678" y="1467207"/>
            <a:ext cx="7751445" cy="318254"/>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Shape 2"/>
          <p:cNvSpPr/>
          <p:nvPr/>
        </p:nvSpPr>
        <p:spPr>
          <a:xfrm>
            <a:off x="6406396" y="2009180"/>
            <a:ext cx="22860" cy="5675471"/>
          </a:xfrm>
          <a:prstGeom prst="roundRect">
            <a:avLst>
              <a:gd name="adj" fmla="val 130551"/>
            </a:avLst>
          </a:prstGeom>
          <a:solidFill>
            <a:srgbClr val="C6C6D2"/>
          </a:solidFill>
          <a:ln/>
        </p:spPr>
        <p:txBody>
          <a:bodyPr/>
          <a:lstStyle/>
          <a:p>
            <a:endParaRPr lang="pt-BR"/>
          </a:p>
        </p:txBody>
      </p:sp>
      <p:sp>
        <p:nvSpPr>
          <p:cNvPr id="6" name="Shape 3"/>
          <p:cNvSpPr/>
          <p:nvPr/>
        </p:nvSpPr>
        <p:spPr>
          <a:xfrm>
            <a:off x="6607314" y="2221468"/>
            <a:ext cx="596860" cy="22860"/>
          </a:xfrm>
          <a:prstGeom prst="roundRect">
            <a:avLst>
              <a:gd name="adj" fmla="val 130551"/>
            </a:avLst>
          </a:prstGeom>
          <a:solidFill>
            <a:srgbClr val="C6C6D2"/>
          </a:solidFill>
          <a:ln/>
        </p:spPr>
        <p:txBody>
          <a:bodyPr/>
          <a:lstStyle/>
          <a:p>
            <a:endParaRPr lang="pt-BR"/>
          </a:p>
        </p:txBody>
      </p:sp>
      <p:sp>
        <p:nvSpPr>
          <p:cNvPr id="7" name="Shape 4"/>
          <p:cNvSpPr/>
          <p:nvPr/>
        </p:nvSpPr>
        <p:spPr>
          <a:xfrm>
            <a:off x="6182618" y="2009180"/>
            <a:ext cx="447556" cy="447556"/>
          </a:xfrm>
          <a:prstGeom prst="roundRect">
            <a:avLst>
              <a:gd name="adj" fmla="val 6668"/>
            </a:avLst>
          </a:prstGeom>
          <a:solidFill>
            <a:srgbClr val="E0E0EC"/>
          </a:solidFill>
          <a:ln/>
        </p:spPr>
        <p:txBody>
          <a:bodyPr/>
          <a:lstStyle/>
          <a:p>
            <a:endParaRPr lang="pt-BR"/>
          </a:p>
        </p:txBody>
      </p:sp>
      <p:sp>
        <p:nvSpPr>
          <p:cNvPr id="8" name="Text 5"/>
          <p:cNvSpPr/>
          <p:nvPr/>
        </p:nvSpPr>
        <p:spPr>
          <a:xfrm>
            <a:off x="6257151" y="2046387"/>
            <a:ext cx="298371" cy="373023"/>
          </a:xfrm>
          <a:prstGeom prst="rect">
            <a:avLst/>
          </a:prstGeom>
          <a:noFill/>
          <a:ln/>
        </p:spPr>
        <p:txBody>
          <a:bodyPr wrap="none" lIns="0" tIns="0" rIns="0" bIns="0" rtlCol="0" anchor="t"/>
          <a:lstStyle/>
          <a:p>
            <a:pPr marL="0" indent="0" algn="ctr">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1</a:t>
            </a:r>
            <a:endParaRPr lang="en-US" sz="2300" dirty="0"/>
          </a:p>
        </p:txBody>
      </p:sp>
      <p:sp>
        <p:nvSpPr>
          <p:cNvPr id="9" name="Text 6"/>
          <p:cNvSpPr/>
          <p:nvPr/>
        </p:nvSpPr>
        <p:spPr>
          <a:xfrm>
            <a:off x="7401282" y="2077522"/>
            <a:ext cx="2486978" cy="310872"/>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São silvestre 2019</a:t>
            </a:r>
            <a:endParaRPr lang="en-US" sz="1950" dirty="0"/>
          </a:p>
        </p:txBody>
      </p:sp>
      <p:sp>
        <p:nvSpPr>
          <p:cNvPr id="10" name="Text 7"/>
          <p:cNvSpPr/>
          <p:nvPr/>
        </p:nvSpPr>
        <p:spPr>
          <a:xfrm>
            <a:off x="7401282" y="2507694"/>
            <a:ext cx="6532840" cy="318254"/>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O início de uma jornada de superação</a:t>
            </a:r>
            <a:endParaRPr lang="en-US" sz="1550" dirty="0"/>
          </a:p>
        </p:txBody>
      </p:sp>
      <p:sp>
        <p:nvSpPr>
          <p:cNvPr id="11" name="Shape 8"/>
          <p:cNvSpPr/>
          <p:nvPr/>
        </p:nvSpPr>
        <p:spPr>
          <a:xfrm>
            <a:off x="6607314" y="3436144"/>
            <a:ext cx="596860" cy="22860"/>
          </a:xfrm>
          <a:prstGeom prst="roundRect">
            <a:avLst>
              <a:gd name="adj" fmla="val 130551"/>
            </a:avLst>
          </a:prstGeom>
          <a:solidFill>
            <a:srgbClr val="C6C6D2"/>
          </a:solidFill>
          <a:ln/>
        </p:spPr>
        <p:txBody>
          <a:bodyPr/>
          <a:lstStyle/>
          <a:p>
            <a:endParaRPr lang="pt-BR"/>
          </a:p>
        </p:txBody>
      </p:sp>
      <p:sp>
        <p:nvSpPr>
          <p:cNvPr id="12" name="Shape 9"/>
          <p:cNvSpPr/>
          <p:nvPr/>
        </p:nvSpPr>
        <p:spPr>
          <a:xfrm>
            <a:off x="6182618" y="3223855"/>
            <a:ext cx="447556" cy="447556"/>
          </a:xfrm>
          <a:prstGeom prst="roundRect">
            <a:avLst>
              <a:gd name="adj" fmla="val 6668"/>
            </a:avLst>
          </a:prstGeom>
          <a:solidFill>
            <a:srgbClr val="E0E0EC"/>
          </a:solidFill>
          <a:ln/>
        </p:spPr>
        <p:txBody>
          <a:bodyPr/>
          <a:lstStyle/>
          <a:p>
            <a:endParaRPr lang="pt-BR"/>
          </a:p>
        </p:txBody>
      </p:sp>
      <p:sp>
        <p:nvSpPr>
          <p:cNvPr id="13" name="Text 10"/>
          <p:cNvSpPr/>
          <p:nvPr/>
        </p:nvSpPr>
        <p:spPr>
          <a:xfrm>
            <a:off x="6257151" y="3261062"/>
            <a:ext cx="298371" cy="373023"/>
          </a:xfrm>
          <a:prstGeom prst="rect">
            <a:avLst/>
          </a:prstGeom>
          <a:noFill/>
          <a:ln/>
        </p:spPr>
        <p:txBody>
          <a:bodyPr wrap="none" lIns="0" tIns="0" rIns="0" bIns="0" rtlCol="0" anchor="t"/>
          <a:lstStyle/>
          <a:p>
            <a:pPr marL="0" indent="0" algn="ctr">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2</a:t>
            </a:r>
            <a:endParaRPr lang="en-US" sz="2300" dirty="0"/>
          </a:p>
        </p:txBody>
      </p:sp>
      <p:sp>
        <p:nvSpPr>
          <p:cNvPr id="14" name="Text 11"/>
          <p:cNvSpPr/>
          <p:nvPr/>
        </p:nvSpPr>
        <p:spPr>
          <a:xfrm>
            <a:off x="7401282" y="3292197"/>
            <a:ext cx="2486978" cy="310872"/>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Mackenzie - 2020</a:t>
            </a:r>
            <a:endParaRPr lang="en-US" sz="1950" dirty="0"/>
          </a:p>
        </p:txBody>
      </p:sp>
      <p:sp>
        <p:nvSpPr>
          <p:cNvPr id="15" name="Text 12"/>
          <p:cNvSpPr/>
          <p:nvPr/>
        </p:nvSpPr>
        <p:spPr>
          <a:xfrm>
            <a:off x="7401282" y="3722370"/>
            <a:ext cx="6532840" cy="318254"/>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Inicio de uma nova fase</a:t>
            </a:r>
            <a:endParaRPr lang="en-US" sz="1550" dirty="0"/>
          </a:p>
        </p:txBody>
      </p:sp>
      <p:sp>
        <p:nvSpPr>
          <p:cNvPr id="16" name="Shape 13"/>
          <p:cNvSpPr/>
          <p:nvPr/>
        </p:nvSpPr>
        <p:spPr>
          <a:xfrm>
            <a:off x="6607314" y="4650819"/>
            <a:ext cx="596860" cy="22860"/>
          </a:xfrm>
          <a:prstGeom prst="roundRect">
            <a:avLst>
              <a:gd name="adj" fmla="val 130551"/>
            </a:avLst>
          </a:prstGeom>
          <a:solidFill>
            <a:srgbClr val="C6C6D2"/>
          </a:solidFill>
          <a:ln/>
        </p:spPr>
        <p:txBody>
          <a:bodyPr/>
          <a:lstStyle/>
          <a:p>
            <a:endParaRPr lang="pt-BR"/>
          </a:p>
        </p:txBody>
      </p:sp>
      <p:sp>
        <p:nvSpPr>
          <p:cNvPr id="17" name="Shape 14"/>
          <p:cNvSpPr/>
          <p:nvPr/>
        </p:nvSpPr>
        <p:spPr>
          <a:xfrm>
            <a:off x="6182618" y="4438531"/>
            <a:ext cx="447556" cy="447556"/>
          </a:xfrm>
          <a:prstGeom prst="roundRect">
            <a:avLst>
              <a:gd name="adj" fmla="val 6668"/>
            </a:avLst>
          </a:prstGeom>
          <a:solidFill>
            <a:srgbClr val="E0E0EC"/>
          </a:solidFill>
          <a:ln/>
        </p:spPr>
        <p:txBody>
          <a:bodyPr/>
          <a:lstStyle/>
          <a:p>
            <a:endParaRPr lang="pt-BR"/>
          </a:p>
        </p:txBody>
      </p:sp>
      <p:sp>
        <p:nvSpPr>
          <p:cNvPr id="18" name="Text 15"/>
          <p:cNvSpPr/>
          <p:nvPr/>
        </p:nvSpPr>
        <p:spPr>
          <a:xfrm>
            <a:off x="6257151" y="4475738"/>
            <a:ext cx="298371" cy="373023"/>
          </a:xfrm>
          <a:prstGeom prst="rect">
            <a:avLst/>
          </a:prstGeom>
          <a:noFill/>
          <a:ln/>
        </p:spPr>
        <p:txBody>
          <a:bodyPr wrap="none" lIns="0" tIns="0" rIns="0" bIns="0" rtlCol="0" anchor="t"/>
          <a:lstStyle/>
          <a:p>
            <a:pPr marL="0" indent="0" algn="ctr">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3</a:t>
            </a:r>
            <a:endParaRPr lang="en-US" sz="2300" dirty="0"/>
          </a:p>
        </p:txBody>
      </p:sp>
      <p:sp>
        <p:nvSpPr>
          <p:cNvPr id="19" name="Text 16"/>
          <p:cNvSpPr/>
          <p:nvPr/>
        </p:nvSpPr>
        <p:spPr>
          <a:xfrm>
            <a:off x="7401282" y="4506873"/>
            <a:ext cx="2486978" cy="310872"/>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Atletismo Mackenzie</a:t>
            </a:r>
            <a:endParaRPr lang="en-US" sz="1950" dirty="0"/>
          </a:p>
        </p:txBody>
      </p:sp>
      <p:sp>
        <p:nvSpPr>
          <p:cNvPr id="20" name="Text 17"/>
          <p:cNvSpPr/>
          <p:nvPr/>
        </p:nvSpPr>
        <p:spPr>
          <a:xfrm>
            <a:off x="7401282" y="4937046"/>
            <a:ext cx="6532840" cy="318254"/>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Desbravando novos horizontes</a:t>
            </a:r>
            <a:endParaRPr lang="en-US" sz="1550" dirty="0"/>
          </a:p>
        </p:txBody>
      </p:sp>
      <p:sp>
        <p:nvSpPr>
          <p:cNvPr id="21" name="Shape 18"/>
          <p:cNvSpPr/>
          <p:nvPr/>
        </p:nvSpPr>
        <p:spPr>
          <a:xfrm>
            <a:off x="6607314" y="5865495"/>
            <a:ext cx="596860" cy="22860"/>
          </a:xfrm>
          <a:prstGeom prst="roundRect">
            <a:avLst>
              <a:gd name="adj" fmla="val 130551"/>
            </a:avLst>
          </a:prstGeom>
          <a:solidFill>
            <a:srgbClr val="C6C6D2"/>
          </a:solidFill>
          <a:ln/>
        </p:spPr>
        <p:txBody>
          <a:bodyPr/>
          <a:lstStyle/>
          <a:p>
            <a:endParaRPr lang="pt-BR"/>
          </a:p>
        </p:txBody>
      </p:sp>
      <p:sp>
        <p:nvSpPr>
          <p:cNvPr id="22" name="Shape 19"/>
          <p:cNvSpPr/>
          <p:nvPr/>
        </p:nvSpPr>
        <p:spPr>
          <a:xfrm>
            <a:off x="6182618" y="5653207"/>
            <a:ext cx="447556" cy="447556"/>
          </a:xfrm>
          <a:prstGeom prst="roundRect">
            <a:avLst>
              <a:gd name="adj" fmla="val 6668"/>
            </a:avLst>
          </a:prstGeom>
          <a:solidFill>
            <a:srgbClr val="E0E0EC"/>
          </a:solidFill>
          <a:ln/>
        </p:spPr>
        <p:txBody>
          <a:bodyPr/>
          <a:lstStyle/>
          <a:p>
            <a:endParaRPr lang="pt-BR"/>
          </a:p>
        </p:txBody>
      </p:sp>
      <p:sp>
        <p:nvSpPr>
          <p:cNvPr id="23" name="Text 20"/>
          <p:cNvSpPr/>
          <p:nvPr/>
        </p:nvSpPr>
        <p:spPr>
          <a:xfrm>
            <a:off x="6257151" y="5690414"/>
            <a:ext cx="298371" cy="373023"/>
          </a:xfrm>
          <a:prstGeom prst="rect">
            <a:avLst/>
          </a:prstGeom>
          <a:noFill/>
          <a:ln/>
        </p:spPr>
        <p:txBody>
          <a:bodyPr wrap="none" lIns="0" tIns="0" rIns="0" bIns="0" rtlCol="0" anchor="t"/>
          <a:lstStyle/>
          <a:p>
            <a:pPr marL="0" indent="0" algn="ctr">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4</a:t>
            </a:r>
            <a:endParaRPr lang="en-US" sz="2300" dirty="0"/>
          </a:p>
        </p:txBody>
      </p:sp>
      <p:sp>
        <p:nvSpPr>
          <p:cNvPr id="24" name="Text 21"/>
          <p:cNvSpPr/>
          <p:nvPr/>
        </p:nvSpPr>
        <p:spPr>
          <a:xfrm>
            <a:off x="7401282" y="5721548"/>
            <a:ext cx="2486978" cy="310872"/>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 São silvestre - 2024</a:t>
            </a:r>
            <a:endParaRPr lang="en-US" sz="1950" dirty="0"/>
          </a:p>
        </p:txBody>
      </p:sp>
      <p:sp>
        <p:nvSpPr>
          <p:cNvPr id="25" name="Text 22"/>
          <p:cNvSpPr/>
          <p:nvPr/>
        </p:nvSpPr>
        <p:spPr>
          <a:xfrm>
            <a:off x="7401282" y="6151721"/>
            <a:ext cx="6532840" cy="318254"/>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A conclusão de um ciclo</a:t>
            </a:r>
            <a:endParaRPr lang="en-US" sz="1550" dirty="0"/>
          </a:p>
        </p:txBody>
      </p:sp>
      <p:sp>
        <p:nvSpPr>
          <p:cNvPr id="26" name="Shape 23"/>
          <p:cNvSpPr/>
          <p:nvPr/>
        </p:nvSpPr>
        <p:spPr>
          <a:xfrm>
            <a:off x="6607314" y="7080171"/>
            <a:ext cx="596860" cy="22860"/>
          </a:xfrm>
          <a:prstGeom prst="roundRect">
            <a:avLst>
              <a:gd name="adj" fmla="val 130551"/>
            </a:avLst>
          </a:prstGeom>
          <a:solidFill>
            <a:srgbClr val="C6C6D2"/>
          </a:solidFill>
          <a:ln/>
        </p:spPr>
        <p:txBody>
          <a:bodyPr/>
          <a:lstStyle/>
          <a:p>
            <a:endParaRPr lang="pt-BR"/>
          </a:p>
        </p:txBody>
      </p:sp>
      <p:sp>
        <p:nvSpPr>
          <p:cNvPr id="27" name="Shape 24"/>
          <p:cNvSpPr/>
          <p:nvPr/>
        </p:nvSpPr>
        <p:spPr>
          <a:xfrm>
            <a:off x="6182618" y="6867882"/>
            <a:ext cx="447556" cy="447556"/>
          </a:xfrm>
          <a:prstGeom prst="roundRect">
            <a:avLst>
              <a:gd name="adj" fmla="val 6668"/>
            </a:avLst>
          </a:prstGeom>
          <a:solidFill>
            <a:srgbClr val="E0E0EC"/>
          </a:solidFill>
          <a:ln/>
        </p:spPr>
        <p:txBody>
          <a:bodyPr/>
          <a:lstStyle/>
          <a:p>
            <a:endParaRPr lang="pt-BR"/>
          </a:p>
        </p:txBody>
      </p:sp>
      <p:sp>
        <p:nvSpPr>
          <p:cNvPr id="28" name="Text 25"/>
          <p:cNvSpPr/>
          <p:nvPr/>
        </p:nvSpPr>
        <p:spPr>
          <a:xfrm>
            <a:off x="6257151" y="6905089"/>
            <a:ext cx="298371" cy="373023"/>
          </a:xfrm>
          <a:prstGeom prst="rect">
            <a:avLst/>
          </a:prstGeom>
          <a:noFill/>
          <a:ln/>
        </p:spPr>
        <p:txBody>
          <a:bodyPr wrap="none" lIns="0" tIns="0" rIns="0" bIns="0" rtlCol="0" anchor="t"/>
          <a:lstStyle/>
          <a:p>
            <a:pPr marL="0" indent="0" algn="ctr">
              <a:lnSpc>
                <a:spcPts val="2300"/>
              </a:lnSpc>
              <a:buNone/>
            </a:pPr>
            <a:r>
              <a:rPr lang="en-US" sz="2300" b="1" dirty="0">
                <a:solidFill>
                  <a:srgbClr val="39393C"/>
                </a:solidFill>
                <a:latin typeface="Playfair Display Bold" pitchFamily="34" charset="0"/>
                <a:ea typeface="Playfair Display Bold" pitchFamily="34" charset="-122"/>
                <a:cs typeface="Playfair Display Bold" pitchFamily="34" charset="-120"/>
              </a:rPr>
              <a:t>5</a:t>
            </a:r>
            <a:endParaRPr lang="en-US" sz="2300" dirty="0"/>
          </a:p>
        </p:txBody>
      </p:sp>
      <p:sp>
        <p:nvSpPr>
          <p:cNvPr id="29" name="Text 26"/>
          <p:cNvSpPr/>
          <p:nvPr/>
        </p:nvSpPr>
        <p:spPr>
          <a:xfrm>
            <a:off x="7401282" y="6936224"/>
            <a:ext cx="4220528" cy="310872"/>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Maratona internacional de São Paulo</a:t>
            </a:r>
            <a:endParaRPr lang="en-US" sz="1950" dirty="0"/>
          </a:p>
        </p:txBody>
      </p:sp>
      <p:sp>
        <p:nvSpPr>
          <p:cNvPr id="30" name="Text 27"/>
          <p:cNvSpPr/>
          <p:nvPr/>
        </p:nvSpPr>
        <p:spPr>
          <a:xfrm>
            <a:off x="7401282" y="7366397"/>
            <a:ext cx="6532840" cy="318254"/>
          </a:xfrm>
          <a:prstGeom prst="rect">
            <a:avLst/>
          </a:prstGeom>
          <a:noFill/>
          <a:ln/>
        </p:spPr>
        <p:txBody>
          <a:bodyPr wrap="non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A realização de um sonho</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4373" y="696039"/>
            <a:ext cx="6942058" cy="619958"/>
          </a:xfrm>
          <a:prstGeom prst="rect">
            <a:avLst/>
          </a:prstGeom>
          <a:noFill/>
          <a:ln/>
        </p:spPr>
        <p:txBody>
          <a:bodyPr wrap="none" lIns="0" tIns="0" rIns="0" bIns="0" rtlCol="0" anchor="t"/>
          <a:lstStyle/>
          <a:p>
            <a:pPr marL="0" indent="0" algn="l">
              <a:lnSpc>
                <a:spcPts val="485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Valores Adquiridos na Corrida</a:t>
            </a:r>
            <a:endParaRPr lang="en-US" sz="3900" dirty="0"/>
          </a:p>
        </p:txBody>
      </p:sp>
      <p:sp>
        <p:nvSpPr>
          <p:cNvPr id="4" name="Text 1"/>
          <p:cNvSpPr/>
          <p:nvPr/>
        </p:nvSpPr>
        <p:spPr>
          <a:xfrm>
            <a:off x="694373" y="1613535"/>
            <a:ext cx="7755255" cy="1269206"/>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A corrida me ensinou disciplina e resiliência, essenciais para superar limites. Aprendi a paciência, construindo resultados consistentes. Conectei-me com uma comunidade incrível, formando laços.                  O autoconhecimento foi profundo, revelando forças internas.</a:t>
            </a:r>
            <a:endParaRPr lang="en-US" sz="1550" dirty="0"/>
          </a:p>
        </p:txBody>
      </p:sp>
      <p:pic>
        <p:nvPicPr>
          <p:cNvPr id="5" name="Image 1" descr="preencoded.png"/>
          <p:cNvPicPr>
            <a:picLocks noChangeAspect="1"/>
          </p:cNvPicPr>
          <p:nvPr/>
        </p:nvPicPr>
        <p:blipFill>
          <a:blip r:embed="rId4"/>
          <a:stretch>
            <a:fillRect/>
          </a:stretch>
        </p:blipFill>
        <p:spPr>
          <a:xfrm>
            <a:off x="694373" y="3105864"/>
            <a:ext cx="495895" cy="495895"/>
          </a:xfrm>
          <a:prstGeom prst="rect">
            <a:avLst/>
          </a:prstGeom>
        </p:spPr>
      </p:pic>
      <p:sp>
        <p:nvSpPr>
          <p:cNvPr id="6" name="Text 2"/>
          <p:cNvSpPr/>
          <p:nvPr/>
        </p:nvSpPr>
        <p:spPr>
          <a:xfrm>
            <a:off x="694373" y="3849648"/>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Disciplina</a:t>
            </a:r>
            <a:endParaRPr lang="en-US" sz="1950" dirty="0"/>
          </a:p>
        </p:txBody>
      </p:sp>
      <p:sp>
        <p:nvSpPr>
          <p:cNvPr id="7" name="Text 3"/>
          <p:cNvSpPr/>
          <p:nvPr/>
        </p:nvSpPr>
        <p:spPr>
          <a:xfrm>
            <a:off x="694373" y="4278511"/>
            <a:ext cx="2419826" cy="634603"/>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Treinamento consistente e metas claras.</a:t>
            </a:r>
            <a:endParaRPr lang="en-US" sz="1550" dirty="0"/>
          </a:p>
        </p:txBody>
      </p:sp>
      <p:pic>
        <p:nvPicPr>
          <p:cNvPr id="8" name="Image 2" descr="preencoded.png"/>
          <p:cNvPicPr>
            <a:picLocks noChangeAspect="1"/>
          </p:cNvPicPr>
          <p:nvPr/>
        </p:nvPicPr>
        <p:blipFill>
          <a:blip r:embed="rId5"/>
          <a:stretch>
            <a:fillRect/>
          </a:stretch>
        </p:blipFill>
        <p:spPr>
          <a:xfrm>
            <a:off x="3362087" y="3105864"/>
            <a:ext cx="495895" cy="495895"/>
          </a:xfrm>
          <a:prstGeom prst="rect">
            <a:avLst/>
          </a:prstGeom>
        </p:spPr>
      </p:pic>
      <p:sp>
        <p:nvSpPr>
          <p:cNvPr id="9" name="Text 4"/>
          <p:cNvSpPr/>
          <p:nvPr/>
        </p:nvSpPr>
        <p:spPr>
          <a:xfrm>
            <a:off x="3362087" y="3849648"/>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Resiliência</a:t>
            </a:r>
            <a:endParaRPr lang="en-US" sz="1950" dirty="0"/>
          </a:p>
        </p:txBody>
      </p:sp>
      <p:sp>
        <p:nvSpPr>
          <p:cNvPr id="10" name="Text 5"/>
          <p:cNvSpPr/>
          <p:nvPr/>
        </p:nvSpPr>
        <p:spPr>
          <a:xfrm>
            <a:off x="3362087" y="4278511"/>
            <a:ext cx="2419826" cy="634603"/>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Superar limites físicos e mentais.</a:t>
            </a:r>
            <a:endParaRPr lang="en-US" sz="1550" dirty="0"/>
          </a:p>
        </p:txBody>
      </p:sp>
      <p:pic>
        <p:nvPicPr>
          <p:cNvPr id="11" name="Image 3" descr="preencoded.png"/>
          <p:cNvPicPr>
            <a:picLocks noChangeAspect="1"/>
          </p:cNvPicPr>
          <p:nvPr/>
        </p:nvPicPr>
        <p:blipFill>
          <a:blip r:embed="rId6"/>
          <a:stretch>
            <a:fillRect/>
          </a:stretch>
        </p:blipFill>
        <p:spPr>
          <a:xfrm>
            <a:off x="6029801" y="3105864"/>
            <a:ext cx="495895" cy="495895"/>
          </a:xfrm>
          <a:prstGeom prst="rect">
            <a:avLst/>
          </a:prstGeom>
        </p:spPr>
      </p:pic>
      <p:sp>
        <p:nvSpPr>
          <p:cNvPr id="12" name="Text 6"/>
          <p:cNvSpPr/>
          <p:nvPr/>
        </p:nvSpPr>
        <p:spPr>
          <a:xfrm>
            <a:off x="6029801" y="3849648"/>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Paciência</a:t>
            </a:r>
            <a:endParaRPr lang="en-US" sz="1950" dirty="0"/>
          </a:p>
        </p:txBody>
      </p:sp>
      <p:sp>
        <p:nvSpPr>
          <p:cNvPr id="13" name="Text 7"/>
          <p:cNvSpPr/>
          <p:nvPr/>
        </p:nvSpPr>
        <p:spPr>
          <a:xfrm>
            <a:off x="6029801" y="4278511"/>
            <a:ext cx="2419826" cy="634603"/>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Resultados construídos com tempo.</a:t>
            </a:r>
            <a:endParaRPr lang="en-US" sz="1550" dirty="0"/>
          </a:p>
        </p:txBody>
      </p:sp>
      <p:pic>
        <p:nvPicPr>
          <p:cNvPr id="14" name="Image 4" descr="preencoded.png"/>
          <p:cNvPicPr>
            <a:picLocks noChangeAspect="1"/>
          </p:cNvPicPr>
          <p:nvPr/>
        </p:nvPicPr>
        <p:blipFill>
          <a:blip r:embed="rId7"/>
          <a:stretch>
            <a:fillRect/>
          </a:stretch>
        </p:blipFill>
        <p:spPr>
          <a:xfrm>
            <a:off x="694373" y="5409009"/>
            <a:ext cx="495895" cy="495895"/>
          </a:xfrm>
          <a:prstGeom prst="rect">
            <a:avLst/>
          </a:prstGeom>
        </p:spPr>
      </p:pic>
      <p:sp>
        <p:nvSpPr>
          <p:cNvPr id="15" name="Text 8"/>
          <p:cNvSpPr/>
          <p:nvPr/>
        </p:nvSpPr>
        <p:spPr>
          <a:xfrm>
            <a:off x="694373" y="6152793"/>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Comunidade</a:t>
            </a:r>
            <a:endParaRPr lang="en-US" sz="1950" dirty="0"/>
          </a:p>
        </p:txBody>
      </p:sp>
      <p:sp>
        <p:nvSpPr>
          <p:cNvPr id="16" name="Text 9"/>
          <p:cNvSpPr/>
          <p:nvPr/>
        </p:nvSpPr>
        <p:spPr>
          <a:xfrm>
            <a:off x="694373" y="6581656"/>
            <a:ext cx="2419826" cy="634603"/>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Conexões com outros corredores.</a:t>
            </a:r>
            <a:endParaRPr lang="en-US" sz="1550" dirty="0"/>
          </a:p>
        </p:txBody>
      </p:sp>
      <p:pic>
        <p:nvPicPr>
          <p:cNvPr id="17" name="Image 5" descr="preencoded.png"/>
          <p:cNvPicPr>
            <a:picLocks noChangeAspect="1"/>
          </p:cNvPicPr>
          <p:nvPr/>
        </p:nvPicPr>
        <p:blipFill>
          <a:blip r:embed="rId8"/>
          <a:stretch>
            <a:fillRect/>
          </a:stretch>
        </p:blipFill>
        <p:spPr>
          <a:xfrm>
            <a:off x="3362087" y="5409009"/>
            <a:ext cx="495895" cy="495895"/>
          </a:xfrm>
          <a:prstGeom prst="rect">
            <a:avLst/>
          </a:prstGeom>
        </p:spPr>
      </p:pic>
      <p:sp>
        <p:nvSpPr>
          <p:cNvPr id="18" name="Text 10"/>
          <p:cNvSpPr/>
          <p:nvPr/>
        </p:nvSpPr>
        <p:spPr>
          <a:xfrm>
            <a:off x="3362087" y="6152793"/>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Autoconfiança</a:t>
            </a:r>
            <a:endParaRPr lang="en-US" sz="1950" dirty="0"/>
          </a:p>
        </p:txBody>
      </p:sp>
      <p:sp>
        <p:nvSpPr>
          <p:cNvPr id="19" name="Text 11"/>
          <p:cNvSpPr/>
          <p:nvPr/>
        </p:nvSpPr>
        <p:spPr>
          <a:xfrm>
            <a:off x="3362087" y="6581656"/>
            <a:ext cx="2419826" cy="317302"/>
          </a:xfrm>
          <a:prstGeom prst="rect">
            <a:avLst/>
          </a:prstGeom>
          <a:noFill/>
          <a:ln/>
        </p:spPr>
        <p:txBody>
          <a:bodyPr wrap="non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Acreditar na jornada</a:t>
            </a:r>
            <a:endParaRPr lang="en-US" sz="1550" dirty="0"/>
          </a:p>
        </p:txBody>
      </p:sp>
      <p:pic>
        <p:nvPicPr>
          <p:cNvPr id="20" name="Image 6" descr="preencoded.png"/>
          <p:cNvPicPr>
            <a:picLocks noChangeAspect="1"/>
          </p:cNvPicPr>
          <p:nvPr/>
        </p:nvPicPr>
        <p:blipFill>
          <a:blip r:embed="rId9"/>
          <a:stretch>
            <a:fillRect/>
          </a:stretch>
        </p:blipFill>
        <p:spPr>
          <a:xfrm>
            <a:off x="6029801" y="5409009"/>
            <a:ext cx="495895" cy="495895"/>
          </a:xfrm>
          <a:prstGeom prst="rect">
            <a:avLst/>
          </a:prstGeom>
        </p:spPr>
      </p:pic>
      <p:sp>
        <p:nvSpPr>
          <p:cNvPr id="21" name="Text 12"/>
          <p:cNvSpPr/>
          <p:nvPr/>
        </p:nvSpPr>
        <p:spPr>
          <a:xfrm>
            <a:off x="6029801" y="6152793"/>
            <a:ext cx="2419826" cy="309920"/>
          </a:xfrm>
          <a:prstGeom prst="rect">
            <a:avLst/>
          </a:prstGeom>
          <a:noFill/>
          <a:ln/>
        </p:spPr>
        <p:txBody>
          <a:bodyPr wrap="none" lIns="0" tIns="0" rIns="0" bIns="0" rtlCol="0" anchor="t"/>
          <a:lstStyle/>
          <a:p>
            <a:pPr marL="0" indent="0" algn="l">
              <a:lnSpc>
                <a:spcPts val="240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Gratidão</a:t>
            </a:r>
            <a:endParaRPr lang="en-US" sz="1950" dirty="0"/>
          </a:p>
        </p:txBody>
      </p:sp>
      <p:sp>
        <p:nvSpPr>
          <p:cNvPr id="22" name="Text 13"/>
          <p:cNvSpPr/>
          <p:nvPr/>
        </p:nvSpPr>
        <p:spPr>
          <a:xfrm>
            <a:off x="6029801" y="6581656"/>
            <a:ext cx="2419826" cy="951905"/>
          </a:xfrm>
          <a:prstGeom prst="rect">
            <a:avLst/>
          </a:prstGeom>
          <a:noFill/>
          <a:ln/>
        </p:spPr>
        <p:txBody>
          <a:bodyPr wrap="square" lIns="0" tIns="0" rIns="0" bIns="0" rtlCol="0" anchor="t"/>
          <a:lstStyle/>
          <a:p>
            <a:pPr marL="0" indent="0" algn="l">
              <a:lnSpc>
                <a:spcPts val="2450"/>
              </a:lnSpc>
              <a:buNone/>
            </a:pPr>
            <a:r>
              <a:rPr lang="en-US" sz="1550" dirty="0">
                <a:solidFill>
                  <a:srgbClr val="39393C"/>
                </a:solidFill>
                <a:latin typeface="Open Sans" pitchFamily="34" charset="0"/>
                <a:ea typeface="Open Sans" pitchFamily="34" charset="-122"/>
                <a:cs typeface="Open Sans" pitchFamily="34" charset="-120"/>
              </a:rPr>
              <a:t>Reconhecer cada conquista e valorizar o processo</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061" y="565071"/>
            <a:ext cx="6156841" cy="641747"/>
          </a:xfrm>
          <a:prstGeom prst="rect">
            <a:avLst/>
          </a:prstGeom>
          <a:noFill/>
          <a:ln/>
        </p:spPr>
        <p:txBody>
          <a:bodyPr wrap="none" lIns="0" tIns="0" rIns="0" bIns="0" rtlCol="0" anchor="t"/>
          <a:lstStyle/>
          <a:p>
            <a:pPr marL="0" indent="0" algn="l">
              <a:lnSpc>
                <a:spcPts val="505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ODS 3: Bem-estar e Saúde</a:t>
            </a:r>
            <a:endParaRPr lang="en-US" sz="4000" dirty="0"/>
          </a:p>
        </p:txBody>
      </p:sp>
      <p:sp>
        <p:nvSpPr>
          <p:cNvPr id="4" name="Text 1"/>
          <p:cNvSpPr/>
          <p:nvPr/>
        </p:nvSpPr>
        <p:spPr>
          <a:xfrm>
            <a:off x="6205061" y="1514713"/>
            <a:ext cx="7706678" cy="1314450"/>
          </a:xfrm>
          <a:prstGeom prst="rect">
            <a:avLst/>
          </a:prstGeom>
          <a:noFill/>
          <a:ln/>
        </p:spPr>
        <p:txBody>
          <a:bodyPr wrap="squar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A corrida transformou minha saúde física e mental. É sobre inclusão e superação. Cada treino e cada prova refletem os princípios da ODS 3, promovendo saúde coletiva. Correr é uma jornada contínua, não um destino. Contribuo para um futuro mais saudável através do esporte.</a:t>
            </a:r>
            <a:endParaRPr lang="en-US" sz="1600" dirty="0"/>
          </a:p>
        </p:txBody>
      </p:sp>
      <p:sp>
        <p:nvSpPr>
          <p:cNvPr id="5" name="Shape 2"/>
          <p:cNvSpPr/>
          <p:nvPr/>
        </p:nvSpPr>
        <p:spPr>
          <a:xfrm>
            <a:off x="6205061" y="3060144"/>
            <a:ext cx="461963" cy="461963"/>
          </a:xfrm>
          <a:prstGeom prst="roundRect">
            <a:avLst>
              <a:gd name="adj" fmla="val 6668"/>
            </a:avLst>
          </a:prstGeom>
          <a:solidFill>
            <a:srgbClr val="E0E0EC"/>
          </a:solidFill>
          <a:ln/>
        </p:spPr>
        <p:txBody>
          <a:bodyPr/>
          <a:lstStyle/>
          <a:p>
            <a:endParaRPr lang="pt-BR"/>
          </a:p>
        </p:txBody>
      </p:sp>
      <p:pic>
        <p:nvPicPr>
          <p:cNvPr id="6" name="Image 1" descr="preencoded.png"/>
          <p:cNvPicPr>
            <a:picLocks noChangeAspect="1"/>
          </p:cNvPicPr>
          <p:nvPr/>
        </p:nvPicPr>
        <p:blipFill>
          <a:blip r:embed="rId4"/>
          <a:stretch>
            <a:fillRect/>
          </a:stretch>
        </p:blipFill>
        <p:spPr>
          <a:xfrm>
            <a:off x="6282095" y="3098661"/>
            <a:ext cx="307896" cy="384929"/>
          </a:xfrm>
          <a:prstGeom prst="rect">
            <a:avLst/>
          </a:prstGeom>
        </p:spPr>
      </p:pic>
      <p:sp>
        <p:nvSpPr>
          <p:cNvPr id="7" name="Text 3"/>
          <p:cNvSpPr/>
          <p:nvPr/>
        </p:nvSpPr>
        <p:spPr>
          <a:xfrm>
            <a:off x="6872288" y="3130629"/>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Saúde Física</a:t>
            </a:r>
            <a:endParaRPr lang="en-US" sz="2000" dirty="0"/>
          </a:p>
        </p:txBody>
      </p:sp>
      <p:sp>
        <p:nvSpPr>
          <p:cNvPr id="8" name="Text 4"/>
          <p:cNvSpPr/>
          <p:nvPr/>
        </p:nvSpPr>
        <p:spPr>
          <a:xfrm>
            <a:off x="6872288" y="3574613"/>
            <a:ext cx="7039451" cy="328613"/>
          </a:xfrm>
          <a:prstGeom prst="rect">
            <a:avLst/>
          </a:prstGeom>
          <a:noFill/>
          <a:ln/>
        </p:spPr>
        <p:txBody>
          <a:bodyPr wrap="non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Melhora da capacidade cardiovascular.</a:t>
            </a:r>
            <a:endParaRPr lang="en-US" sz="1600" dirty="0"/>
          </a:p>
        </p:txBody>
      </p:sp>
      <p:sp>
        <p:nvSpPr>
          <p:cNvPr id="9" name="Shape 5"/>
          <p:cNvSpPr/>
          <p:nvPr/>
        </p:nvSpPr>
        <p:spPr>
          <a:xfrm>
            <a:off x="6205061" y="4313873"/>
            <a:ext cx="461963" cy="461963"/>
          </a:xfrm>
          <a:prstGeom prst="roundRect">
            <a:avLst>
              <a:gd name="adj" fmla="val 6668"/>
            </a:avLst>
          </a:prstGeom>
          <a:solidFill>
            <a:srgbClr val="E0E0EC"/>
          </a:solidFill>
          <a:ln/>
        </p:spPr>
        <p:txBody>
          <a:bodyPr/>
          <a:lstStyle/>
          <a:p>
            <a:endParaRPr lang="pt-BR"/>
          </a:p>
        </p:txBody>
      </p:sp>
      <p:pic>
        <p:nvPicPr>
          <p:cNvPr id="10" name="Image 2" descr="preencoded.png"/>
          <p:cNvPicPr>
            <a:picLocks noChangeAspect="1"/>
          </p:cNvPicPr>
          <p:nvPr/>
        </p:nvPicPr>
        <p:blipFill>
          <a:blip r:embed="rId5"/>
          <a:stretch>
            <a:fillRect/>
          </a:stretch>
        </p:blipFill>
        <p:spPr>
          <a:xfrm>
            <a:off x="6282095" y="4352389"/>
            <a:ext cx="307896" cy="384929"/>
          </a:xfrm>
          <a:prstGeom prst="rect">
            <a:avLst/>
          </a:prstGeom>
        </p:spPr>
      </p:pic>
      <p:sp>
        <p:nvSpPr>
          <p:cNvPr id="11" name="Text 6"/>
          <p:cNvSpPr/>
          <p:nvPr/>
        </p:nvSpPr>
        <p:spPr>
          <a:xfrm>
            <a:off x="6872288" y="4384358"/>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Saúde Mental</a:t>
            </a:r>
            <a:endParaRPr lang="en-US" sz="2000" dirty="0"/>
          </a:p>
        </p:txBody>
      </p:sp>
      <p:sp>
        <p:nvSpPr>
          <p:cNvPr id="12" name="Text 7"/>
          <p:cNvSpPr/>
          <p:nvPr/>
        </p:nvSpPr>
        <p:spPr>
          <a:xfrm>
            <a:off x="6872288" y="4828342"/>
            <a:ext cx="7039451" cy="328613"/>
          </a:xfrm>
          <a:prstGeom prst="rect">
            <a:avLst/>
          </a:prstGeom>
          <a:noFill/>
          <a:ln/>
        </p:spPr>
        <p:txBody>
          <a:bodyPr wrap="non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Redução de estresse e ansiedade.</a:t>
            </a:r>
            <a:endParaRPr lang="en-US" sz="1600" dirty="0"/>
          </a:p>
        </p:txBody>
      </p:sp>
      <p:sp>
        <p:nvSpPr>
          <p:cNvPr id="13" name="Shape 8"/>
          <p:cNvSpPr/>
          <p:nvPr/>
        </p:nvSpPr>
        <p:spPr>
          <a:xfrm>
            <a:off x="6205061" y="5567601"/>
            <a:ext cx="461963" cy="461963"/>
          </a:xfrm>
          <a:prstGeom prst="roundRect">
            <a:avLst>
              <a:gd name="adj" fmla="val 6668"/>
            </a:avLst>
          </a:prstGeom>
          <a:solidFill>
            <a:srgbClr val="E0E0EC"/>
          </a:solidFill>
          <a:ln/>
        </p:spPr>
        <p:txBody>
          <a:bodyPr/>
          <a:lstStyle/>
          <a:p>
            <a:endParaRPr lang="pt-BR"/>
          </a:p>
        </p:txBody>
      </p:sp>
      <p:pic>
        <p:nvPicPr>
          <p:cNvPr id="14" name="Image 3" descr="preencoded.png"/>
          <p:cNvPicPr>
            <a:picLocks noChangeAspect="1"/>
          </p:cNvPicPr>
          <p:nvPr/>
        </p:nvPicPr>
        <p:blipFill>
          <a:blip r:embed="rId6"/>
          <a:stretch>
            <a:fillRect/>
          </a:stretch>
        </p:blipFill>
        <p:spPr>
          <a:xfrm>
            <a:off x="6282095" y="5606117"/>
            <a:ext cx="307896" cy="384929"/>
          </a:xfrm>
          <a:prstGeom prst="rect">
            <a:avLst/>
          </a:prstGeom>
        </p:spPr>
      </p:pic>
      <p:sp>
        <p:nvSpPr>
          <p:cNvPr id="15" name="Text 9"/>
          <p:cNvSpPr/>
          <p:nvPr/>
        </p:nvSpPr>
        <p:spPr>
          <a:xfrm>
            <a:off x="6872288" y="5638086"/>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Impacto Social</a:t>
            </a:r>
            <a:endParaRPr lang="en-US" sz="2000" dirty="0"/>
          </a:p>
        </p:txBody>
      </p:sp>
      <p:sp>
        <p:nvSpPr>
          <p:cNvPr id="16" name="Text 10"/>
          <p:cNvSpPr/>
          <p:nvPr/>
        </p:nvSpPr>
        <p:spPr>
          <a:xfrm>
            <a:off x="6872288" y="6082070"/>
            <a:ext cx="7039451" cy="328613"/>
          </a:xfrm>
          <a:prstGeom prst="rect">
            <a:avLst/>
          </a:prstGeom>
          <a:noFill/>
          <a:ln/>
        </p:spPr>
        <p:txBody>
          <a:bodyPr wrap="non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Promoção da saúde na comunidade.</a:t>
            </a:r>
            <a:endParaRPr lang="en-US" sz="1600" dirty="0"/>
          </a:p>
        </p:txBody>
      </p:sp>
      <p:sp>
        <p:nvSpPr>
          <p:cNvPr id="17" name="Shape 11"/>
          <p:cNvSpPr/>
          <p:nvPr/>
        </p:nvSpPr>
        <p:spPr>
          <a:xfrm>
            <a:off x="6205061" y="6821329"/>
            <a:ext cx="461963" cy="461963"/>
          </a:xfrm>
          <a:prstGeom prst="roundRect">
            <a:avLst>
              <a:gd name="adj" fmla="val 6668"/>
            </a:avLst>
          </a:prstGeom>
          <a:solidFill>
            <a:srgbClr val="E0E0EC"/>
          </a:solidFill>
          <a:ln/>
        </p:spPr>
        <p:txBody>
          <a:bodyPr/>
          <a:lstStyle/>
          <a:p>
            <a:endParaRPr lang="pt-BR"/>
          </a:p>
        </p:txBody>
      </p:sp>
      <p:pic>
        <p:nvPicPr>
          <p:cNvPr id="18" name="Image 4" descr="preencoded.png"/>
          <p:cNvPicPr>
            <a:picLocks noChangeAspect="1"/>
          </p:cNvPicPr>
          <p:nvPr/>
        </p:nvPicPr>
        <p:blipFill>
          <a:blip r:embed="rId7"/>
          <a:stretch>
            <a:fillRect/>
          </a:stretch>
        </p:blipFill>
        <p:spPr>
          <a:xfrm>
            <a:off x="6282095" y="6859845"/>
            <a:ext cx="307896" cy="384929"/>
          </a:xfrm>
          <a:prstGeom prst="rect">
            <a:avLst/>
          </a:prstGeom>
        </p:spPr>
      </p:pic>
      <p:sp>
        <p:nvSpPr>
          <p:cNvPr id="19" name="Text 12"/>
          <p:cNvSpPr/>
          <p:nvPr/>
        </p:nvSpPr>
        <p:spPr>
          <a:xfrm>
            <a:off x="6872288" y="6891814"/>
            <a:ext cx="2566749" cy="320873"/>
          </a:xfrm>
          <a:prstGeom prst="rect">
            <a:avLst/>
          </a:prstGeom>
          <a:noFill/>
          <a:ln/>
        </p:spPr>
        <p:txBody>
          <a:bodyPr wrap="none" lIns="0" tIns="0" rIns="0" bIns="0" rtlCol="0" anchor="t"/>
          <a:lstStyle/>
          <a:p>
            <a:pPr marL="0" indent="0" algn="l">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Bem-estar Contínuo</a:t>
            </a:r>
            <a:endParaRPr lang="en-US" sz="2000" dirty="0"/>
          </a:p>
        </p:txBody>
      </p:sp>
      <p:sp>
        <p:nvSpPr>
          <p:cNvPr id="20" name="Text 13"/>
          <p:cNvSpPr/>
          <p:nvPr/>
        </p:nvSpPr>
        <p:spPr>
          <a:xfrm>
            <a:off x="6872288" y="7335798"/>
            <a:ext cx="7039451" cy="328613"/>
          </a:xfrm>
          <a:prstGeom prst="rect">
            <a:avLst/>
          </a:prstGeom>
          <a:noFill/>
          <a:ln/>
        </p:spPr>
        <p:txBody>
          <a:bodyPr wrap="none" lIns="0" tIns="0" rIns="0" bIns="0" rtlCol="0" anchor="t"/>
          <a:lstStyle/>
          <a:p>
            <a:pPr marL="0" indent="0" algn="l">
              <a:lnSpc>
                <a:spcPts val="2550"/>
              </a:lnSpc>
              <a:buNone/>
            </a:pPr>
            <a:r>
              <a:rPr lang="en-US" sz="1600" dirty="0">
                <a:solidFill>
                  <a:srgbClr val="39393C"/>
                </a:solidFill>
                <a:latin typeface="Open Sans" pitchFamily="34" charset="0"/>
                <a:ea typeface="Open Sans" pitchFamily="34" charset="-122"/>
                <a:cs typeface="Open Sans" pitchFamily="34" charset="-120"/>
              </a:rPr>
              <a:t>Jornada e não apenas destino.</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31652"/>
            <a:ext cx="7491532"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Ferramenta de gestão: Trello</a:t>
            </a:r>
            <a:endParaRPr lang="en-US" sz="4450" dirty="0"/>
          </a:p>
        </p:txBody>
      </p:sp>
      <p:pic>
        <p:nvPicPr>
          <p:cNvPr id="3" name="Image 0" descr="preencoded.png"/>
          <p:cNvPicPr>
            <a:picLocks noChangeAspect="1"/>
          </p:cNvPicPr>
          <p:nvPr/>
        </p:nvPicPr>
        <p:blipFill>
          <a:blip r:embed="rId3"/>
          <a:stretch>
            <a:fillRect/>
          </a:stretch>
        </p:blipFill>
        <p:spPr>
          <a:xfrm>
            <a:off x="793790" y="1994059"/>
            <a:ext cx="13042821" cy="54038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3545" y="584240"/>
            <a:ext cx="9401770" cy="663893"/>
          </a:xfrm>
          <a:prstGeom prst="rect">
            <a:avLst/>
          </a:prstGeom>
          <a:noFill/>
          <a:ln/>
        </p:spPr>
        <p:txBody>
          <a:bodyPr wrap="none" lIns="0" tIns="0" rIns="0" bIns="0" rtlCol="0" anchor="t"/>
          <a:lstStyle/>
          <a:p>
            <a:pPr marL="0" indent="0" algn="l">
              <a:lnSpc>
                <a:spcPts val="5200"/>
              </a:lnSpc>
              <a:buNone/>
            </a:pPr>
            <a:r>
              <a:rPr lang="en-US" sz="4150" b="1" dirty="0">
                <a:solidFill>
                  <a:srgbClr val="101014"/>
                </a:solidFill>
                <a:latin typeface="Playfair Display Bold" pitchFamily="34" charset="0"/>
                <a:ea typeface="Playfair Display Bold" pitchFamily="34" charset="-122"/>
                <a:cs typeface="Playfair Display Bold" pitchFamily="34" charset="-120"/>
              </a:rPr>
              <a:t>Versionamento de código: Git e Github</a:t>
            </a:r>
            <a:endParaRPr lang="en-US" sz="4150" dirty="0"/>
          </a:p>
        </p:txBody>
      </p:sp>
      <p:pic>
        <p:nvPicPr>
          <p:cNvPr id="3" name="Image 0" descr="preencoded.png"/>
          <p:cNvPicPr>
            <a:picLocks noChangeAspect="1"/>
          </p:cNvPicPr>
          <p:nvPr/>
        </p:nvPicPr>
        <p:blipFill>
          <a:blip r:embed="rId3"/>
          <a:stretch>
            <a:fillRect/>
          </a:stretch>
        </p:blipFill>
        <p:spPr>
          <a:xfrm>
            <a:off x="743545" y="1672947"/>
            <a:ext cx="13143309" cy="6427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27942"/>
            <a:ext cx="9652754"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Modelagem lógica do banco de dados</a:t>
            </a:r>
            <a:endParaRPr lang="en-US" sz="4450" dirty="0"/>
          </a:p>
        </p:txBody>
      </p:sp>
      <p:pic>
        <p:nvPicPr>
          <p:cNvPr id="3" name="Image 0" descr="preencoded.png"/>
          <p:cNvPicPr>
            <a:picLocks noChangeAspect="1"/>
          </p:cNvPicPr>
          <p:nvPr/>
        </p:nvPicPr>
        <p:blipFill>
          <a:blip r:embed="rId3"/>
          <a:stretch>
            <a:fillRect/>
          </a:stretch>
        </p:blipFill>
        <p:spPr>
          <a:xfrm>
            <a:off x="793790" y="2790349"/>
            <a:ext cx="13042583" cy="38111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Sobre o site</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Este site é o auge da minha paixão pela corrida e o desejo de compartilhar a jornada e os conhecimentos adquiridos. Aqui, você encontrará informações sobre minha trajetória, os valores que o esporte me ensinou, e como a corrida se alinha com princípios importantes de saúde e bem-estar.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96941"/>
            <a:ext cx="7386042" cy="708779"/>
          </a:xfrm>
          <a:prstGeom prst="rect">
            <a:avLst/>
          </a:prstGeom>
          <a:noFill/>
          <a:ln/>
        </p:spPr>
        <p:txBody>
          <a:bodyPr wrap="none" lIns="0" tIns="0" rIns="0" bIns="0" rtlCol="0" anchor="t"/>
          <a:lstStyle/>
          <a:p>
            <a:pPr marL="0" indent="0" algn="l">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Desafios ao longo do projeto</a:t>
            </a:r>
            <a:endParaRPr lang="en-US" sz="4450" dirty="0"/>
          </a:p>
        </p:txBody>
      </p:sp>
      <p:sp>
        <p:nvSpPr>
          <p:cNvPr id="3" name="Text 1"/>
          <p:cNvSpPr/>
          <p:nvPr/>
        </p:nvSpPr>
        <p:spPr>
          <a:xfrm>
            <a:off x="793790" y="33593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Transformar uma ideia pessoal em um projeto estruturado exigiu planejamento, organização e visão de propósito. Criar o roteiro do conteúdo e alinhar a narrativa do projeto individual e projeto em grupo foi um desafio importante.</a:t>
            </a:r>
            <a:endParaRPr lang="en-US" sz="1750" dirty="0"/>
          </a:p>
        </p:txBody>
      </p:sp>
      <p:sp>
        <p:nvSpPr>
          <p:cNvPr id="4" name="Text 2"/>
          <p:cNvSpPr/>
          <p:nvPr/>
        </p:nvSpPr>
        <p:spPr>
          <a:xfrm>
            <a:off x="793790" y="45671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Organizacional</a:t>
            </a:r>
            <a:endParaRPr lang="en-US" sz="2200" dirty="0"/>
          </a:p>
        </p:txBody>
      </p:sp>
      <p:sp>
        <p:nvSpPr>
          <p:cNvPr id="5" name="Text 3"/>
          <p:cNvSpPr/>
          <p:nvPr/>
        </p:nvSpPr>
        <p:spPr>
          <a:xfrm>
            <a:off x="793790" y="514826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Planejamento do site</a:t>
            </a:r>
            <a:endParaRPr lang="en-US" sz="1750" dirty="0"/>
          </a:p>
        </p:txBody>
      </p:sp>
      <p:sp>
        <p:nvSpPr>
          <p:cNvPr id="6" name="Text 4"/>
          <p:cNvSpPr/>
          <p:nvPr/>
        </p:nvSpPr>
        <p:spPr>
          <a:xfrm>
            <a:off x="793790" y="55904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Estrutura de conteúdo</a:t>
            </a:r>
            <a:endParaRPr lang="en-US" sz="1750" dirty="0"/>
          </a:p>
        </p:txBody>
      </p:sp>
      <p:sp>
        <p:nvSpPr>
          <p:cNvPr id="7" name="Text 5"/>
          <p:cNvSpPr/>
          <p:nvPr/>
        </p:nvSpPr>
        <p:spPr>
          <a:xfrm>
            <a:off x="5332928" y="45671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Tecnologias</a:t>
            </a:r>
            <a:endParaRPr lang="en-US" sz="2200" dirty="0"/>
          </a:p>
        </p:txBody>
      </p:sp>
      <p:sp>
        <p:nvSpPr>
          <p:cNvPr id="8" name="Text 6"/>
          <p:cNvSpPr/>
          <p:nvPr/>
        </p:nvSpPr>
        <p:spPr>
          <a:xfrm>
            <a:off x="5332928" y="514826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Ferramentas de desenvolvimento</a:t>
            </a:r>
            <a:endParaRPr lang="en-US" sz="1750" dirty="0"/>
          </a:p>
        </p:txBody>
      </p:sp>
      <p:sp>
        <p:nvSpPr>
          <p:cNvPr id="9" name="Text 7"/>
          <p:cNvSpPr/>
          <p:nvPr/>
        </p:nvSpPr>
        <p:spPr>
          <a:xfrm>
            <a:off x="5332928" y="55904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Linguagens de programação</a:t>
            </a:r>
            <a:endParaRPr lang="en-US" sz="1750" dirty="0"/>
          </a:p>
        </p:txBody>
      </p:sp>
      <p:sp>
        <p:nvSpPr>
          <p:cNvPr id="10" name="Text 8"/>
          <p:cNvSpPr/>
          <p:nvPr/>
        </p:nvSpPr>
        <p:spPr>
          <a:xfrm>
            <a:off x="9872067" y="45671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Desafios</a:t>
            </a:r>
            <a:endParaRPr lang="en-US" sz="2200" dirty="0"/>
          </a:p>
        </p:txBody>
      </p:sp>
      <p:sp>
        <p:nvSpPr>
          <p:cNvPr id="11" name="Text 9"/>
          <p:cNvSpPr/>
          <p:nvPr/>
        </p:nvSpPr>
        <p:spPr>
          <a:xfrm>
            <a:off x="9872067" y="514826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Integração de dados</a:t>
            </a:r>
            <a:endParaRPr lang="en-US" sz="1750" dirty="0"/>
          </a:p>
        </p:txBody>
      </p:sp>
      <p:sp>
        <p:nvSpPr>
          <p:cNvPr id="12" name="Text 10"/>
          <p:cNvSpPr/>
          <p:nvPr/>
        </p:nvSpPr>
        <p:spPr>
          <a:xfrm>
            <a:off x="9872067" y="55904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Implementar funcionalidades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678</Words>
  <Application>Microsoft Office PowerPoint</Application>
  <PresentationFormat>Personalizar</PresentationFormat>
  <Paragraphs>104</Paragraphs>
  <Slides>13</Slides>
  <Notes>13</Notes>
  <HiddenSlides>1</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13</vt:i4>
      </vt:variant>
    </vt:vector>
  </HeadingPairs>
  <TitlesOfParts>
    <vt:vector size="17" baseType="lpstr">
      <vt:lpstr>Playfair Display Bold</vt:lpstr>
      <vt:lpstr>Open Sans</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João Victor Rossi</cp:lastModifiedBy>
  <cp:revision>2</cp:revision>
  <dcterms:created xsi:type="dcterms:W3CDTF">2025-06-11T04:13:03Z</dcterms:created>
  <dcterms:modified xsi:type="dcterms:W3CDTF">2025-06-11T04:16:21Z</dcterms:modified>
</cp:coreProperties>
</file>